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1" r:id="rId1"/>
  </p:sldMasterIdLst>
  <p:notesMasterIdLst>
    <p:notesMasterId r:id="rId14"/>
  </p:notesMasterIdLst>
  <p:handoutMasterIdLst>
    <p:handoutMasterId r:id="rId15"/>
  </p:handoutMasterIdLst>
  <p:sldIdLst>
    <p:sldId id="385" r:id="rId2"/>
    <p:sldId id="392" r:id="rId3"/>
    <p:sldId id="393" r:id="rId4"/>
    <p:sldId id="398" r:id="rId5"/>
    <p:sldId id="404" r:id="rId6"/>
    <p:sldId id="405" r:id="rId7"/>
    <p:sldId id="406" r:id="rId8"/>
    <p:sldId id="401" r:id="rId9"/>
    <p:sldId id="402" r:id="rId10"/>
    <p:sldId id="403" r:id="rId11"/>
    <p:sldId id="408" r:id="rId12"/>
    <p:sldId id="409" r:id="rId1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2274" y="-10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114A5-ACCB-4B3B-991E-E0D12B0FBD5B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5F9A59-4129-4142-84E0-7C2714CC4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3882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EF89BE7-F6AF-40E8-A1A7-E0ABE569BA1E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F4B21D8-FCE7-46F4-9A5B-885D35477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248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4B21D8-FCE7-46F4-9A5B-885D35477D5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891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4B21D8-FCE7-46F4-9A5B-885D35477D5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869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buFont typeface="Arial" panose="020B0604020202020204" pitchFamily="34" charset="0"/>
              <a:buNone/>
            </a:pPr>
            <a:endParaRPr lang="en-US" sz="1100" dirty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B2899043-3075-449E-913C-03D06F6B3918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25998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B2899043-3075-449E-913C-03D06F6B3918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8646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6791" indent="-156791">
              <a:buFont typeface="Arial" panose="020B0604020202020204" pitchFamily="34" charset="0"/>
              <a:buChar char="•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B2899043-3075-449E-913C-03D06F6B3918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68264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E04D-3BB5-4DC3-9D77-BD4C70A5720F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7F23C61A-CC29-45DF-B7BB-7E4E338332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E04D-3BB5-4DC3-9D77-BD4C70A5720F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3C61A-CC29-45DF-B7BB-7E4E338332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E04D-3BB5-4DC3-9D77-BD4C70A5720F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3C61A-CC29-45DF-B7BB-7E4E338332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1190625" y="1151930"/>
            <a:ext cx="9810844" cy="2321789"/>
          </a:xfrm>
          <a:prstGeom prst="rect">
            <a:avLst/>
          </a:prstGeom>
          <a:noFill/>
          <a:ln>
            <a:noFill/>
          </a:ln>
        </p:spPr>
        <p:txBody>
          <a:bodyPr lIns="76523" tIns="76523" rIns="76523" bIns="76523" anchor="b" anchorCtr="0"/>
          <a:lstStyle>
            <a:lvl1pPr mar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1190625" y="3536156"/>
            <a:ext cx="9810844" cy="794813"/>
          </a:xfrm>
          <a:prstGeom prst="rect">
            <a:avLst/>
          </a:prstGeom>
          <a:noFill/>
          <a:ln>
            <a:noFill/>
          </a:ln>
        </p:spPr>
        <p:txBody>
          <a:bodyPr lIns="76523" tIns="76523" rIns="76523" bIns="76523" anchor="t" anchorCtr="0"/>
          <a:lstStyle>
            <a:lvl1pPr mar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32324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E04D-3BB5-4DC3-9D77-BD4C70A5720F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7F23C61A-CC29-45DF-B7BB-7E4E338332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E04D-3BB5-4DC3-9D77-BD4C70A5720F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3C61A-CC29-45DF-B7BB-7E4E338332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E04D-3BB5-4DC3-9D77-BD4C70A5720F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3C61A-CC29-45DF-B7BB-7E4E338332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E04D-3BB5-4DC3-9D77-BD4C70A5720F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7F23C61A-CC29-45DF-B7BB-7E4E338332E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E04D-3BB5-4DC3-9D77-BD4C70A5720F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3C61A-CC29-45DF-B7BB-7E4E338332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E04D-3BB5-4DC3-9D77-BD4C70A5720F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3C61A-CC29-45DF-B7BB-7E4E338332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E04D-3BB5-4DC3-9D77-BD4C70A5720F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3C61A-CC29-45DF-B7BB-7E4E338332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E04D-3BB5-4DC3-9D77-BD4C70A5720F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3C61A-CC29-45DF-B7BB-7E4E338332E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2C9E04D-3BB5-4DC3-9D77-BD4C70A5720F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23C61A-CC29-45DF-B7BB-7E4E338332E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  <p:sldLayoutId id="2147483903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362857"/>
            <a:ext cx="11582400" cy="5717269"/>
          </a:xfrm>
        </p:spPr>
        <p:txBody>
          <a:bodyPr/>
          <a:lstStyle/>
          <a:p>
            <a:r>
              <a:rPr lang="en-US" b="1" dirty="0" smtClean="0"/>
              <a:t>Problems</a:t>
            </a:r>
            <a:endParaRPr lang="en-US" b="1" dirty="0"/>
          </a:p>
          <a:p>
            <a:pPr lvl="1"/>
            <a:r>
              <a:rPr lang="en-US" b="1" dirty="0"/>
              <a:t>The street lighting system is still expensive</a:t>
            </a:r>
          </a:p>
          <a:p>
            <a:pPr lvl="2"/>
            <a:r>
              <a:rPr lang="en-US" b="1" dirty="0" smtClean="0"/>
              <a:t>$2.5 million (US) </a:t>
            </a:r>
            <a:r>
              <a:rPr lang="en-US" b="1" dirty="0"/>
              <a:t>annually</a:t>
            </a:r>
          </a:p>
          <a:p>
            <a:pPr lvl="1"/>
            <a:r>
              <a:rPr lang="en-US" b="1" dirty="0"/>
              <a:t>Lighting wasted in many areas</a:t>
            </a:r>
          </a:p>
          <a:p>
            <a:pPr lvl="1"/>
            <a:r>
              <a:rPr lang="en-US" b="1" dirty="0"/>
              <a:t>LED replacement project still in process</a:t>
            </a:r>
          </a:p>
          <a:p>
            <a:pPr lvl="1"/>
            <a:r>
              <a:rPr lang="en-US" b="1" dirty="0"/>
              <a:t>Outdated system</a:t>
            </a:r>
          </a:p>
          <a:p>
            <a:pPr lvl="2"/>
            <a:r>
              <a:rPr lang="en-US" b="1" dirty="0"/>
              <a:t>High maintenance cost on traditional street lights</a:t>
            </a:r>
          </a:p>
          <a:p>
            <a:pPr lvl="2"/>
            <a:r>
              <a:rPr lang="en-US" b="1" dirty="0"/>
              <a:t>Quality of lights</a:t>
            </a:r>
          </a:p>
        </p:txBody>
      </p:sp>
    </p:spTree>
    <p:extLst>
      <p:ext uri="{BB962C8B-B14F-4D97-AF65-F5344CB8AC3E}">
        <p14:creationId xmlns:p14="http://schemas.microsoft.com/office/powerpoint/2010/main" val="185208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Savings Analysis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724295"/>
              </p:ext>
            </p:extLst>
          </p:nvPr>
        </p:nvGraphicFramePr>
        <p:xfrm>
          <a:off x="1016001" y="1567543"/>
          <a:ext cx="10566399" cy="46808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77704"/>
                <a:gridCol w="4388695"/>
              </a:tblGrid>
              <a:tr h="888929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Summary</a:t>
                      </a:r>
                      <a:endParaRPr lang="en-US" sz="2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6875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Annual Cost of Current System</a:t>
                      </a:r>
                      <a:endParaRPr lang="en-US" sz="2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$2,413,743.44</a:t>
                      </a:r>
                      <a:endParaRPr lang="en-US" sz="2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T="0" marB="0" anchor="b"/>
                </a:tc>
              </a:tr>
              <a:tr h="106875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Annual Cost of Modified System</a:t>
                      </a:r>
                      <a:endParaRPr lang="en-US" sz="28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$847,502.74</a:t>
                      </a:r>
                      <a:endParaRPr lang="en-US" sz="2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T="0" marB="0" anchor="b"/>
                </a:tc>
              </a:tr>
              <a:tr h="55147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Annual Savings</a:t>
                      </a:r>
                      <a:endParaRPr lang="en-US" sz="2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$1,566,240.71</a:t>
                      </a:r>
                      <a:endParaRPr lang="en-US" sz="2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T="0" marB="0" anchor="b"/>
                </a:tc>
              </a:tr>
              <a:tr h="55147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Installed Cost of System</a:t>
                      </a:r>
                      <a:endParaRPr lang="en-US" sz="28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$4,735,890.00</a:t>
                      </a:r>
                      <a:endParaRPr lang="en-US" sz="2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T="0" marB="0" anchor="b"/>
                </a:tc>
              </a:tr>
              <a:tr h="55147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Payback</a:t>
                      </a:r>
                      <a:endParaRPr lang="en-US" sz="28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3.02</a:t>
                      </a:r>
                      <a:endParaRPr lang="en-US" sz="2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346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03033" y="1184857"/>
            <a:ext cx="11822804" cy="489397"/>
          </a:xfrm>
        </p:spPr>
        <p:txBody>
          <a:bodyPr>
            <a:normAutofit lnSpcReduction="10000"/>
          </a:bodyPr>
          <a:lstStyle/>
          <a:p>
            <a:pPr lvl="1"/>
            <a:r>
              <a:rPr lang="en-US" b="1" dirty="0" smtClean="0"/>
              <a:t>Example: Analysis of existing street lights in Community Open Spaces</a:t>
            </a:r>
          </a:p>
          <a:p>
            <a:pPr lvl="1"/>
            <a:endParaRPr lang="en-US" b="1" dirty="0" smtClean="0"/>
          </a:p>
          <a:p>
            <a:pPr lvl="2"/>
            <a:endParaRPr lang="en-US" b="1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63673" y="1738646"/>
            <a:ext cx="6628327" cy="251138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Quantitative approach</a:t>
            </a:r>
          </a:p>
          <a:p>
            <a:pPr lvl="1"/>
            <a:r>
              <a:rPr lang="en-US" b="1" dirty="0" smtClean="0"/>
              <a:t>Step 4: Input data into the Street Light Cost Calculator</a:t>
            </a:r>
          </a:p>
          <a:p>
            <a:pPr lvl="2"/>
            <a:r>
              <a:rPr lang="en-US" b="1" dirty="0" smtClean="0"/>
              <a:t>Input data for most significant lights</a:t>
            </a:r>
          </a:p>
          <a:p>
            <a:pPr lvl="2"/>
            <a:r>
              <a:rPr lang="en-US" b="1" dirty="0" smtClean="0"/>
              <a:t>Analyze summary of isolated data</a:t>
            </a:r>
          </a:p>
          <a:p>
            <a:pPr lvl="2"/>
            <a:endParaRPr lang="en-US" b="1" dirty="0" smtClean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49" y="2034861"/>
            <a:ext cx="5256723" cy="2424609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49" y="4630827"/>
            <a:ext cx="6068093" cy="196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20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89397" y="1352280"/>
            <a:ext cx="10908406" cy="421139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Mercury Vapor Lighting Based Changes</a:t>
            </a:r>
          </a:p>
          <a:p>
            <a:pPr lvl="1"/>
            <a:r>
              <a:rPr lang="en-US" b="1" dirty="0" smtClean="0"/>
              <a:t>Largely inefficient type of lighting</a:t>
            </a:r>
          </a:p>
          <a:p>
            <a:pPr lvl="2"/>
            <a:r>
              <a:rPr lang="en-US" b="1" dirty="0" smtClean="0"/>
              <a:t>Replacement of 400 W rated Mercury Vapor</a:t>
            </a:r>
          </a:p>
          <a:p>
            <a:pPr lvl="3"/>
            <a:r>
              <a:rPr lang="en-US" b="1" dirty="0" smtClean="0"/>
              <a:t>1.9 Year Payback</a:t>
            </a:r>
          </a:p>
          <a:p>
            <a:pPr lvl="3"/>
            <a:r>
              <a:rPr lang="en-US" b="1" dirty="0" smtClean="0"/>
              <a:t>$1,000,000 investment with $500,000 savings annually</a:t>
            </a:r>
          </a:p>
          <a:p>
            <a:pPr lvl="2"/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61329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0938" y="805931"/>
            <a:ext cx="5240313" cy="600939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844" y="2964047"/>
            <a:ext cx="6369156" cy="169315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406400" y="152400"/>
            <a:ext cx="11582400" cy="838200"/>
          </a:xfrm>
        </p:spPr>
        <p:txBody>
          <a:bodyPr/>
          <a:lstStyle/>
          <a:p>
            <a:r>
              <a:rPr lang="en-US" dirty="0" smtClean="0"/>
              <a:t>Future land use map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32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99" y="1210184"/>
            <a:ext cx="8737599" cy="51726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12880" y="6305818"/>
            <a:ext cx="119521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 </a:t>
            </a:r>
          </a:p>
          <a:p>
            <a:r>
              <a:rPr lang="en-US" sz="1400" dirty="0"/>
              <a:t>Reference: </a:t>
            </a:r>
            <a:r>
              <a:rPr lang="en-US" sz="1400" i="1" dirty="0"/>
              <a:t>City of Flint Master Plan</a:t>
            </a:r>
            <a:r>
              <a:rPr lang="en-US" sz="1400" dirty="0"/>
              <a:t> PDF file (can be found in </a:t>
            </a:r>
            <a:r>
              <a:rPr lang="en-US" sz="1400" dirty="0" err="1"/>
              <a:t>Sharepoint</a:t>
            </a:r>
            <a:r>
              <a:rPr lang="en-US" sz="1400" dirty="0"/>
              <a:t> under Spring 2014 Flint Team Project folder)</a:t>
            </a:r>
          </a:p>
          <a:p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7074" y="3672590"/>
            <a:ext cx="3634926" cy="2710252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6400" y="152400"/>
            <a:ext cx="11582400" cy="838200"/>
          </a:xfrm>
        </p:spPr>
        <p:txBody>
          <a:bodyPr/>
          <a:lstStyle/>
          <a:p>
            <a:r>
              <a:rPr lang="en-US" dirty="0" smtClean="0"/>
              <a:t>Land use intensity wheel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02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885" y="210457"/>
            <a:ext cx="11582400" cy="838200"/>
          </a:xfrm>
        </p:spPr>
        <p:txBody>
          <a:bodyPr/>
          <a:lstStyle/>
          <a:p>
            <a:r>
              <a:rPr lang="en-US" dirty="0" smtClean="0"/>
              <a:t>Compilation of the data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8236986"/>
              </p:ext>
            </p:extLst>
          </p:nvPr>
        </p:nvGraphicFramePr>
        <p:xfrm>
          <a:off x="406400" y="1295400"/>
          <a:ext cx="8842531" cy="54101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2076"/>
                <a:gridCol w="1250194"/>
                <a:gridCol w="3823143"/>
                <a:gridCol w="1625069"/>
                <a:gridCol w="1492049"/>
              </a:tblGrid>
              <a:tr h="105597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Box #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Future Plan Areas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Typology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Population Change (Decreasing, Intermediate, Increasing)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Intensity level (</a:t>
                      </a:r>
                      <a:r>
                        <a:rPr lang="en-US" sz="1600" dirty="0" smtClean="0">
                          <a:effectLst/>
                        </a:rPr>
                        <a:t>Intense</a:t>
                      </a:r>
                      <a:r>
                        <a:rPr lang="en-US" sz="1600" dirty="0">
                          <a:effectLst/>
                        </a:rPr>
                        <a:t>, intermediate, not intense)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</a:tr>
              <a:tr h="20742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COS,TN,GI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Increasing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Intense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</a:tr>
              <a:tr h="20742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GI, COS, 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Decreasing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Intense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</a:tr>
              <a:tr h="35199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TN, NC,MR,COS,GI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Decreasing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Intermediate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</a:tr>
              <a:tr h="20742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CC,COS,NC,GN,MR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Decreasing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Not intense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</a:tr>
              <a:tr h="26919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 and 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CEC,PC,GI,COS,MR,CC,GN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Intermediate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Intense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</a:tr>
              <a:tr h="26919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TN,CEC,COS,CC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Intermediate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Not intense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</a:tr>
              <a:tr h="26919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CEC,PC,TN,GI,COS,NC,CC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Intermediate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Intense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</a:tr>
              <a:tr h="35199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 and 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NC,CC,D,TN,MR,CCC,GI,COS,CEC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Increasing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Intense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</a:tr>
              <a:tr h="26919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 and 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NC,CC,TN,MR,CEC,UAC,GN,COS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Intermediate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Intense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</a:tr>
              <a:tr h="35199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TN,MR,COS,CC,GI,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Intermediate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Intermediate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</a:tr>
              <a:tr h="26919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TN,MR,GI,GN,COS,CC,D,CEC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Intermediate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Intense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</a:tr>
              <a:tr h="35199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CEC,TN,NC,GI,COS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Intermediate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Intermediate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</a:tr>
              <a:tr h="35199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NC,CC,TN,CEC,GI,MR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Intermediate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Intermediate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</a:tr>
              <a:tr h="26919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COS,CEC,TN,MR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Intermediate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Intense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422" marR="67422" marT="0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410880"/>
              </p:ext>
            </p:extLst>
          </p:nvPr>
        </p:nvGraphicFramePr>
        <p:xfrm>
          <a:off x="9464634" y="1150258"/>
          <a:ext cx="2422566" cy="26841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4885"/>
                <a:gridCol w="677681"/>
              </a:tblGrid>
              <a:tr h="17194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Legend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ABBR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719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Production Center</a:t>
                      </a:r>
                      <a:endParaRPr lang="en-US" sz="1200" b="1" i="0" u="none" strike="noStrike">
                        <a:solidFill>
                          <a:srgbClr val="612A8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719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Green Innovation</a:t>
                      </a:r>
                      <a:endParaRPr lang="en-US" sz="1200" b="1" i="0" u="none" strike="noStrike">
                        <a:solidFill>
                          <a:srgbClr val="9AD2A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GI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719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University Avenue Core</a:t>
                      </a:r>
                      <a:endParaRPr lang="en-US" sz="1200" b="1" i="0" u="none" strike="noStrike">
                        <a:solidFill>
                          <a:srgbClr val="8496B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UAC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719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Downtown</a:t>
                      </a:r>
                      <a:endParaRPr lang="en-US" sz="1200" b="1" i="0" u="none" strike="noStrike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51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Commercial &amp; Employment Center</a:t>
                      </a:r>
                      <a:endParaRPr lang="en-US" sz="1200" b="1" i="0" u="none" strike="noStrike" dirty="0">
                        <a:solidFill>
                          <a:srgbClr val="C294E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CEC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719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Civic/Cultural Campus</a:t>
                      </a:r>
                      <a:endParaRPr lang="en-US" sz="1200" b="1" i="0" u="none" strike="noStrike" dirty="0">
                        <a:solidFill>
                          <a:srgbClr val="A2BAF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CCC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719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City Corridor</a:t>
                      </a:r>
                      <a:endParaRPr lang="en-US" sz="1200" b="1" i="0" u="none" strike="noStrike" dirty="0">
                        <a:solidFill>
                          <a:srgbClr val="DA3508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719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Neighborhood Center</a:t>
                      </a:r>
                      <a:endParaRPr lang="en-US" sz="1200" b="1" i="0" u="none" strike="noStrike">
                        <a:solidFill>
                          <a:srgbClr val="EE6C4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719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Mixed Residential</a:t>
                      </a:r>
                      <a:endParaRPr lang="en-US" sz="1200" b="1" i="0" u="none" strike="noStrike" dirty="0">
                        <a:solidFill>
                          <a:srgbClr val="C79917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719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Traditional Neighborhood</a:t>
                      </a:r>
                      <a:endParaRPr lang="en-US" sz="1200" b="1" i="0" u="none" strike="noStrike" dirty="0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719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Green Neighborhood</a:t>
                      </a:r>
                      <a:endParaRPr lang="en-US" sz="1200" b="1" i="0" u="none" strike="noStrike">
                        <a:solidFill>
                          <a:srgbClr val="D6ECF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GN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7194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Community Open Space</a:t>
                      </a:r>
                      <a:endParaRPr lang="en-US" sz="1200" b="1" i="0" u="none" strike="noStrike" dirty="0">
                        <a:solidFill>
                          <a:srgbClr val="92D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COS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026171"/>
              </p:ext>
            </p:extLst>
          </p:nvPr>
        </p:nvGraphicFramePr>
        <p:xfrm>
          <a:off x="9446595" y="3935095"/>
          <a:ext cx="2411576" cy="29001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11576"/>
              </a:tblGrid>
              <a:tr h="97189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 Typology is based on the legend created in figure 5 (refer to below) and it is ordered from largest to smallest occupation of land use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38100" cmpd="sng">
                      <a:noFill/>
                    </a:lnB>
                  </a:tcPr>
                </a:tc>
              </a:tr>
              <a:tr h="54491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</a:rPr>
                        <a:t>2. Intermediate population change includes anything above -20.19% to 0%</a:t>
                      </a:r>
                    </a:p>
                  </a:txBody>
                  <a:tcPr marL="68580" marR="6858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7751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3</a:t>
                      </a:r>
                      <a:r>
                        <a:rPr lang="en-US" sz="1400" dirty="0">
                          <a:effectLst/>
                        </a:rPr>
                        <a:t>. At this point, if lights should be decommissioned cannot be determined (decision matrix need to be done first)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227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5641" y="1083504"/>
            <a:ext cx="6953160" cy="5407448"/>
          </a:xfrm>
        </p:spPr>
        <p:txBody>
          <a:bodyPr>
            <a:normAutofit/>
          </a:bodyPr>
          <a:lstStyle/>
          <a:p>
            <a:r>
              <a:rPr lang="en-US" b="1" dirty="0" smtClean="0"/>
              <a:t>Quantitative approach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/>
              <a:t>Use ArcGIS to compile all map data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/>
              <a:t>Manipulate layers within ArcGIS to isolate parameters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/>
              <a:t>Extract data into excel file to organize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/>
              <a:t>Extract data into Street Light Cost Calculator for analysis</a:t>
            </a:r>
          </a:p>
          <a:p>
            <a:pPr lvl="1"/>
            <a:endParaRPr lang="en-US" b="1" dirty="0" smtClean="0"/>
          </a:p>
          <a:p>
            <a:pPr lvl="2"/>
            <a:endParaRPr lang="en-US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7040" y="6416857"/>
            <a:ext cx="5562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Figure: Compilation of All Data points into one map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60" y="1143575"/>
            <a:ext cx="4486475" cy="527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830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03033" y="1184857"/>
            <a:ext cx="11822804" cy="489397"/>
          </a:xfrm>
        </p:spPr>
        <p:txBody>
          <a:bodyPr>
            <a:normAutofit lnSpcReduction="10000"/>
          </a:bodyPr>
          <a:lstStyle/>
          <a:p>
            <a:pPr lvl="1"/>
            <a:r>
              <a:rPr lang="en-US" b="1" dirty="0" smtClean="0"/>
              <a:t>Example: Analysis of existing street lights in Community Open Spaces</a:t>
            </a:r>
          </a:p>
          <a:p>
            <a:pPr lvl="1"/>
            <a:endParaRPr lang="en-US" b="1" dirty="0" smtClean="0"/>
          </a:p>
          <a:p>
            <a:pPr lvl="2"/>
            <a:endParaRPr lang="en-US" b="1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23" y="1738647"/>
            <a:ext cx="4277460" cy="4948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5112912" y="1738647"/>
            <a:ext cx="6426557" cy="45591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Quantitative approach</a:t>
            </a:r>
          </a:p>
          <a:p>
            <a:pPr lvl="1"/>
            <a:r>
              <a:rPr lang="en-US" b="1" dirty="0" smtClean="0"/>
              <a:t>Step 2: Isolate specific data points by disabling layers</a:t>
            </a:r>
          </a:p>
          <a:p>
            <a:pPr lvl="2"/>
            <a:r>
              <a:rPr lang="en-US" b="1" dirty="0" smtClean="0"/>
              <a:t>Blue areas = Community Open Spaces</a:t>
            </a:r>
          </a:p>
          <a:p>
            <a:pPr lvl="2"/>
            <a:r>
              <a:rPr lang="en-US" b="1" dirty="0" smtClean="0"/>
              <a:t>Dots = Various Street Lights</a:t>
            </a:r>
          </a:p>
          <a:p>
            <a:pPr lvl="2"/>
            <a:endParaRPr lang="en-US" b="1" dirty="0" smtClean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299416" y="2541905"/>
            <a:ext cx="1118870" cy="88709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indent="2286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100">
                <a:effectLst/>
                <a:latin typeface="Arial"/>
                <a:ea typeface="MS PGothic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25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03033" y="1184857"/>
            <a:ext cx="11822804" cy="489397"/>
          </a:xfrm>
        </p:spPr>
        <p:txBody>
          <a:bodyPr>
            <a:normAutofit lnSpcReduction="10000"/>
          </a:bodyPr>
          <a:lstStyle/>
          <a:p>
            <a:pPr lvl="1"/>
            <a:r>
              <a:rPr lang="en-US" b="1" dirty="0" smtClean="0"/>
              <a:t>Example: Analysis of existing street lights in Community Open Spaces</a:t>
            </a:r>
          </a:p>
          <a:p>
            <a:pPr lvl="1"/>
            <a:endParaRPr lang="en-US" b="1" dirty="0" smtClean="0"/>
          </a:p>
          <a:p>
            <a:pPr lvl="2"/>
            <a:endParaRPr lang="en-US" b="1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112912" y="1738647"/>
            <a:ext cx="6980349" cy="301365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Quantitative approach</a:t>
            </a:r>
          </a:p>
          <a:p>
            <a:pPr lvl="1"/>
            <a:r>
              <a:rPr lang="en-US" b="1" dirty="0" smtClean="0"/>
              <a:t>Step 3: Extract data and input into Street Light Inventory excel file</a:t>
            </a:r>
          </a:p>
          <a:p>
            <a:pPr lvl="2"/>
            <a:r>
              <a:rPr lang="en-US" b="1" dirty="0" smtClean="0"/>
              <a:t>Zoom to area of interest</a:t>
            </a:r>
          </a:p>
          <a:p>
            <a:pPr lvl="2"/>
            <a:r>
              <a:rPr lang="en-US" b="1" dirty="0" smtClean="0"/>
              <a:t>Count and categorize lights</a:t>
            </a:r>
          </a:p>
          <a:p>
            <a:pPr lvl="2"/>
            <a:r>
              <a:rPr lang="en-US" b="1" dirty="0" smtClean="0"/>
              <a:t>Input into Inventory</a:t>
            </a:r>
          </a:p>
          <a:p>
            <a:pPr lvl="2"/>
            <a:endParaRPr lang="en-US" b="1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01" y="1738647"/>
            <a:ext cx="4824211" cy="4938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956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Streetlight Breakdown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986193"/>
              </p:ext>
            </p:extLst>
          </p:nvPr>
        </p:nvGraphicFramePr>
        <p:xfrm>
          <a:off x="508000" y="1676401"/>
          <a:ext cx="11176000" cy="46800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60800"/>
                <a:gridCol w="3589867"/>
                <a:gridCol w="3725333"/>
              </a:tblGrid>
              <a:tr h="407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Parameter</a:t>
                      </a:r>
                      <a:endParaRPr lang="en-US" sz="2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Units of Measure</a:t>
                      </a:r>
                      <a:endParaRPr lang="en-US" sz="2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Value</a:t>
                      </a:r>
                      <a:endParaRPr lang="en-US" sz="2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</a:tr>
              <a:tr h="4015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Streetlight Density</a:t>
                      </a:r>
                      <a:endParaRPr lang="en-US" sz="2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Persons/Light</a:t>
                      </a:r>
                      <a:endParaRPr lang="en-US" sz="24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en-US" sz="24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</a:tr>
              <a:tr h="6102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 Annual Electricity Cost</a:t>
                      </a:r>
                      <a:endParaRPr lang="en-US" sz="24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$/yr.</a:t>
                      </a:r>
                      <a:endParaRPr lang="en-US" sz="24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$2,500,000</a:t>
                      </a:r>
                      <a:endParaRPr lang="en-US" sz="2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</a:tr>
              <a:tr h="4015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Electricity Cost</a:t>
                      </a:r>
                      <a:endParaRPr lang="en-US" sz="24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$/light/yr.</a:t>
                      </a:r>
                      <a:endParaRPr lang="en-US" sz="24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$216</a:t>
                      </a:r>
                      <a:endParaRPr lang="en-US" sz="24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</a:tr>
              <a:tr h="4015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Electricity Cost</a:t>
                      </a:r>
                      <a:endParaRPr lang="en-US" sz="24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$/person/yr.</a:t>
                      </a:r>
                      <a:endParaRPr lang="en-US" sz="2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$26</a:t>
                      </a:r>
                      <a:endParaRPr lang="en-US" sz="24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</a:tr>
              <a:tr h="4015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Assumed Electricity Cost</a:t>
                      </a:r>
                      <a:endParaRPr lang="en-US" sz="24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($/kWh)</a:t>
                      </a:r>
                      <a:endParaRPr lang="en-US" sz="2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$</a:t>
                      </a:r>
                      <a:r>
                        <a:rPr lang="en-US" sz="1800" dirty="0" smtClean="0">
                          <a:effectLst/>
                        </a:rPr>
                        <a:t>0.14</a:t>
                      </a:r>
                      <a:endParaRPr lang="en-US" sz="2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</a:tr>
              <a:tr h="6102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Estimated Electricity Consumption</a:t>
                      </a:r>
                      <a:endParaRPr lang="en-US" sz="24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MWh</a:t>
                      </a:r>
                      <a:r>
                        <a:rPr lang="en-US" sz="1800" dirty="0">
                          <a:effectLst/>
                        </a:rPr>
                        <a:t>/yr.</a:t>
                      </a:r>
                      <a:endParaRPr lang="en-US" sz="2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18,546</a:t>
                      </a:r>
                      <a:endParaRPr lang="en-US" sz="24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</a:tr>
              <a:tr h="4015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Assumed Operation</a:t>
                      </a:r>
                      <a:endParaRPr lang="en-US" sz="24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hr./d</a:t>
                      </a:r>
                      <a:endParaRPr lang="en-US" sz="2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en-US" sz="24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</a:tr>
              <a:tr h="4015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Needed Power Capacity</a:t>
                      </a:r>
                      <a:endParaRPr lang="en-US" sz="24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MW</a:t>
                      </a:r>
                      <a:endParaRPr lang="en-US" sz="2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6.4</a:t>
                      </a:r>
                      <a:endParaRPr lang="en-US" sz="24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</a:tr>
              <a:tr h="6102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Percent of a 1000 MW capacity plant</a:t>
                      </a:r>
                      <a:endParaRPr lang="en-US" sz="24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%</a:t>
                      </a:r>
                      <a:endParaRPr lang="en-US" sz="2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0.64</a:t>
                      </a:r>
                      <a:endParaRPr lang="en-US" sz="2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12700" marR="12700" marT="9525" marB="9525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732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Current Light </a:t>
            </a:r>
            <a:r>
              <a:rPr lang="en-US" dirty="0" smtClean="0"/>
              <a:t>Specs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73" b="16924"/>
          <a:stretch/>
        </p:blipFill>
        <p:spPr bwMode="auto">
          <a:xfrm>
            <a:off x="609600" y="1828800"/>
            <a:ext cx="11074400" cy="464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322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</TotalTime>
  <Words>552</Words>
  <Application>Microsoft Office PowerPoint</Application>
  <PresentationFormat>Custom</PresentationFormat>
  <Paragraphs>199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Trek</vt:lpstr>
      <vt:lpstr>PowerPoint Presentation</vt:lpstr>
      <vt:lpstr>Future land use map</vt:lpstr>
      <vt:lpstr>Land use intensity wheel</vt:lpstr>
      <vt:lpstr>Compilation of the data</vt:lpstr>
      <vt:lpstr>Data analysis</vt:lpstr>
      <vt:lpstr>Data Analysis</vt:lpstr>
      <vt:lpstr>Data Analysis</vt:lpstr>
      <vt:lpstr>Current Streetlight Breakdown</vt:lpstr>
      <vt:lpstr> Current Light Specs</vt:lpstr>
      <vt:lpstr>Savings Analysis</vt:lpstr>
      <vt:lpstr>Data Analysis</vt:lpstr>
      <vt:lpstr>Results</vt:lpstr>
    </vt:vector>
  </TitlesOfParts>
  <Company>Purdue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PROJECT: FLINT STREET LIGHTS DESIGN REVIEW(ed1)</dc:title>
  <dc:creator>kschronce</dc:creator>
  <cp:lastModifiedBy>Kevin Schronce</cp:lastModifiedBy>
  <cp:revision>28</cp:revision>
  <cp:lastPrinted>2014-02-26T18:43:45Z</cp:lastPrinted>
  <dcterms:created xsi:type="dcterms:W3CDTF">2014-02-13T21:10:12Z</dcterms:created>
  <dcterms:modified xsi:type="dcterms:W3CDTF">2014-10-02T18:25:38Z</dcterms:modified>
</cp:coreProperties>
</file>